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9">
          <p15:clr>
            <a:srgbClr val="A4A3A4"/>
          </p15:clr>
        </p15:guide>
        <p15:guide id="2" pos="2891">
          <p15:clr>
            <a:srgbClr val="A4A3A4"/>
          </p15:clr>
        </p15:guide>
        <p15:guide id="3" orient="horz" pos="25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3333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207" d="100"/>
          <a:sy n="207" d="100"/>
        </p:scale>
        <p:origin x="120" y="452"/>
      </p:cViewPr>
      <p:guideLst>
        <p:guide orient="horz" pos="1439"/>
        <p:guide pos="2891"/>
        <p:guide orient="horz" pos="2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929B3-EDC4-4292-BA5A-2119A16C91BC}" type="datetimeFigureOut">
              <a:rPr lang="de-DE" smtClean="0"/>
              <a:t>26.06.2019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E0915-CD52-4968-84CC-DCADF0878D91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918000" y="1059582"/>
            <a:ext cx="7326000" cy="12961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0" y="98720"/>
            <a:ext cx="2555776" cy="810000"/>
          </a:xfrm>
          <a:prstGeom prst="rect">
            <a:avLst/>
          </a:prstGeom>
          <a:solidFill>
            <a:srgbClr val="006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918000" y="4179600"/>
            <a:ext cx="7326000" cy="84164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2237910" cy="63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36000" y="1491630"/>
            <a:ext cx="7308000" cy="2952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42962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4A8"/>
                </a:solidFill>
              </a:defRPr>
            </a:lvl1pPr>
          </a:lstStyle>
          <a:p>
            <a:pPr lvl="0"/>
            <a:r>
              <a:rPr lang="de-DE" smtClean="0"/>
              <a:t>TITELMASTERFORMAT BEARBEITEN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36000" y="1635646"/>
            <a:ext cx="7308000" cy="2808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566792"/>
          </a:xfrm>
        </p:spPr>
        <p:txBody>
          <a:bodyPr/>
          <a:lstStyle>
            <a:lvl1pPr>
              <a:spcBef>
                <a:spcPts val="0"/>
              </a:spcBef>
              <a:defRPr b="1">
                <a:solidFill>
                  <a:srgbClr val="0064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mtClean="0"/>
              <a:t>TITELMASTERFORMAT </a:t>
            </a:r>
          </a:p>
          <a:p>
            <a:pPr lvl="0"/>
            <a:r>
              <a:rPr lang="de-DE" smtClean="0"/>
              <a:t>ZWEIZEILIG BEARBEITEN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936000" y="915566"/>
            <a:ext cx="3596208" cy="3435967"/>
          </a:xfrm>
        </p:spPr>
        <p:txBody>
          <a:bodyPr lIns="0" tIns="0" rIns="0" bIns="0"/>
          <a:lstStyle>
            <a:lvl1pPr>
              <a:defRPr sz="18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8200" y="915567"/>
            <a:ext cx="3596208" cy="3435966"/>
          </a:xfrm>
        </p:spPr>
        <p:txBody>
          <a:bodyPr/>
          <a:lstStyle>
            <a:lvl1pPr>
              <a:defRPr sz="18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itel 1"/>
          <p:cNvSpPr txBox="1"/>
          <p:nvPr userDrawn="1"/>
        </p:nvSpPr>
        <p:spPr>
          <a:xfrm>
            <a:off x="936000" y="3432397"/>
            <a:ext cx="7308000" cy="5667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064A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936000" y="915566"/>
            <a:ext cx="7308000" cy="2376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936000" y="3867894"/>
            <a:ext cx="7308000" cy="504056"/>
          </a:xfrm>
        </p:spPr>
        <p:txBody>
          <a:bodyPr lIns="0" tIns="0" rIns="0" b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936000" y="915566"/>
            <a:ext cx="7308000" cy="3435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630000" cy="63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400" kern="1200">
          <a:solidFill>
            <a:srgbClr val="0064A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Oktopus-Tentakel</a:t>
            </a:r>
            <a:r>
              <a:rPr lang="en-US" dirty="0" smtClean="0"/>
              <a:t> f</a:t>
            </a:r>
            <a:r>
              <a:rPr lang="de-DE" dirty="0" err="1" smtClean="0"/>
              <a:t>ür</a:t>
            </a:r>
            <a:r>
              <a:rPr lang="de-DE" dirty="0" smtClean="0"/>
              <a:t> die Robotik</a:t>
            </a:r>
            <a:br>
              <a:rPr lang="de-DE" dirty="0" smtClean="0"/>
            </a:br>
            <a:r>
              <a:rPr lang="de-DE" sz="2000" b="0" dirty="0" smtClean="0"/>
              <a:t>Greifen wie ein Oktopus</a:t>
            </a:r>
            <a:endParaRPr lang="de-DE" sz="2000" b="0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918000" y="4178374"/>
            <a:ext cx="7308408" cy="841648"/>
          </a:xfrm>
        </p:spPr>
        <p:txBody>
          <a:bodyPr/>
          <a:lstStyle/>
          <a:p>
            <a:r>
              <a:rPr lang="de-DE" dirty="0" smtClean="0"/>
              <a:t>Vortragender: Qian Sun</a:t>
            </a:r>
          </a:p>
          <a:p>
            <a:r>
              <a:rPr lang="de-DE" dirty="0" smtClean="0"/>
              <a:t>Matrikel-Nr.: 61513</a:t>
            </a:r>
            <a:endParaRPr lang="de-DE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0002"/>
            <a:ext cx="3158718" cy="1894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179151"/>
            <a:ext cx="2687279" cy="19398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>
            <a:normAutofit/>
          </a:bodyPr>
          <a:lstStyle/>
          <a:p>
            <a:r>
              <a:rPr lang="de-DE" altLang="zh-CN" dirty="0" smtClean="0"/>
              <a:t>Oktopus besitzen acht Arme</a:t>
            </a:r>
            <a:r>
              <a:rPr lang="de-DE" altLang="zh-CN" dirty="0"/>
              <a:t>. Die relative Länge der Tentakel ist bei den einzelnen Arten unterschiedlich; sie kann von der doppelten Mantellänge bis zu der zehnfachen Länge des Mantels variieren</a:t>
            </a:r>
            <a:r>
              <a:rPr lang="de-DE" altLang="zh-CN" dirty="0" smtClean="0"/>
              <a:t>. </a:t>
            </a:r>
            <a:r>
              <a:rPr lang="de-DE" altLang="zh-CN" dirty="0"/>
              <a:t>Die Innenseiten der Tentakel sind mit Saugnäpfen besetzt; deren Anzahl variiert bei den einzelnen Arten.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t>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Oktopus Tentakel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r>
              <a:rPr lang="de-DE" dirty="0" smtClean="0"/>
              <a:t> | </a:t>
            </a:r>
            <a:r>
              <a:rPr lang="de-DE" dirty="0" smtClean="0"/>
              <a:t>26.06.2019</a:t>
            </a:r>
            <a:endParaRPr lang="de-DE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31790"/>
            <a:ext cx="2088232" cy="1393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38221"/>
            <a:ext cx="3214956" cy="1808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1600" y="4361702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Wikipedia</a:t>
            </a:r>
            <a:endParaRPr lang="zh-CN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936104"/>
          </a:xfrm>
        </p:spPr>
        <p:txBody>
          <a:bodyPr/>
          <a:lstStyle/>
          <a:p>
            <a:r>
              <a:rPr lang="de-DE" altLang="zh-CN" dirty="0"/>
              <a:t>Der Greifer arbeitet mit zwei Greifprinzipien: Er kann Gegenstände mit seinen Saugnäpfen halten, und er kann sich verbiegen und sich darum wickeln.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t>3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altLang="zh-CN" dirty="0" err="1" smtClean="0"/>
              <a:t>Konzept:Greifen</a:t>
            </a:r>
            <a:r>
              <a:rPr lang="de-DE" altLang="zh-CN" dirty="0" smtClean="0"/>
              <a:t> wie ein Oktopus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</a:t>
            </a:r>
            <a:r>
              <a:rPr lang="de-DE" altLang="zh-CN" dirty="0" smtClean="0"/>
              <a:t>26.06.2019</a:t>
            </a:r>
            <a:endParaRPr lang="de-D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2355726"/>
            <a:ext cx="3260766" cy="19155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38293"/>
            <a:ext cx="3581472" cy="21039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6000" y="436590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800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Mit dem </a:t>
            </a:r>
            <a:r>
              <a:rPr lang="en-GB" altLang="zh-CN" dirty="0" err="1">
                <a:sym typeface="+mn-ea"/>
              </a:rPr>
              <a:t>TentacleGripper</a:t>
            </a:r>
            <a:r>
              <a:rPr lang="de-DE" altLang="zh-CN" dirty="0"/>
              <a:t> präsentiert Festo einen bionischen Greifer, der vom Oktopus-Tentakel abgeleitet ist. Er besteht aus einer weichen Silikonstruktur, die sich pneumatisch ansteuern lässt. </a:t>
            </a:r>
            <a:endParaRPr lang="de-DE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 smtClean="0"/>
              <a:t>Wird </a:t>
            </a:r>
            <a:r>
              <a:rPr lang="de-DE" altLang="zh-CN" dirty="0"/>
              <a:t>sie mit Druckluft gefüllt, krümmt sich das Tentakel nach innen und kann sich formschlüssig und sanft um das jeweilige </a:t>
            </a:r>
            <a:r>
              <a:rPr lang="de-DE" altLang="zh-CN" dirty="0" err="1"/>
              <a:t>Greifgut</a:t>
            </a:r>
            <a:r>
              <a:rPr lang="de-DE" altLang="zh-CN" dirty="0"/>
              <a:t> schlingen. </a:t>
            </a:r>
            <a:endParaRPr lang="de-DE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t>4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</a:t>
            </a:r>
            <a:r>
              <a:rPr lang="de-DE" altLang="zh-CN" dirty="0" smtClean="0"/>
              <a:t>26.06.2019</a:t>
            </a:r>
            <a:endParaRPr lang="de-DE" altLang="zh-CN" dirty="0"/>
          </a:p>
          <a:p>
            <a:endParaRPr lang="de-DE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03798"/>
            <a:ext cx="3563888" cy="1565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9822"/>
            <a:ext cx="2117043" cy="12436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7584" y="4417241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Wie bei seinem natürlichen Vorbild sind an der Innenseite des Silikontentakels zwei Reihen von aktiv und passiv geregelten Saugnäpfen angebracht.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Damit kann der </a:t>
            </a:r>
            <a:r>
              <a:rPr lang="en-GB" altLang="zh-CN" dirty="0" err="1">
                <a:sym typeface="+mn-ea"/>
              </a:rPr>
              <a:t>TentacleGripper</a:t>
            </a:r>
            <a:r>
              <a:rPr lang="de-DE" altLang="zh-CN" dirty="0"/>
              <a:t> eine Vielzahl an unterschiedlichen Formen aufnehmen und halten.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t>5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</a:t>
            </a:r>
            <a:r>
              <a:rPr lang="de-DE" altLang="zh-CN" dirty="0" smtClean="0"/>
              <a:t>26.06.2019</a:t>
            </a:r>
            <a:endParaRPr lang="de-D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41430"/>
            <a:ext cx="2868667" cy="1405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038576"/>
            <a:ext cx="2880320" cy="1411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entacleGripper_2017_de_H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656" y="1300362"/>
            <a:ext cx="5246687" cy="2951163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t>6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</a:t>
            </a:r>
            <a:r>
              <a:rPr lang="de-DE" altLang="zh-CN" dirty="0" smtClean="0"/>
              <a:t>26.06.2019</a:t>
            </a:r>
            <a:endParaRPr lang="de-DE" altLang="zh-CN" dirty="0"/>
          </a:p>
        </p:txBody>
      </p:sp>
      <p:sp>
        <p:nvSpPr>
          <p:cNvPr id="8" name="矩形 7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t>7</a:t>
            </a:fld>
            <a:endParaRPr lang="de-DE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971600" y="1203598"/>
            <a:ext cx="7308000" cy="429622"/>
          </a:xfrm>
        </p:spPr>
        <p:txBody>
          <a:bodyPr/>
          <a:lstStyle/>
          <a:p>
            <a:r>
              <a:rPr lang="en-US" altLang="zh-CN" dirty="0" err="1" smtClean="0"/>
              <a:t>Vielen</a:t>
            </a:r>
            <a:r>
              <a:rPr lang="en-US" altLang="zh-CN" dirty="0" smtClean="0"/>
              <a:t> Dank f</a:t>
            </a:r>
            <a:r>
              <a:rPr lang="de-DE" altLang="zh-CN" dirty="0" err="1" smtClean="0"/>
              <a:t>ür</a:t>
            </a:r>
            <a:r>
              <a:rPr lang="de-DE" altLang="zh-CN" dirty="0" smtClean="0"/>
              <a:t> Ihre Aufmerksamkeit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</a:t>
            </a:r>
            <a:r>
              <a:rPr lang="de-DE" altLang="zh-CN" dirty="0" smtClean="0"/>
              <a:t>26.06.2019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274045074"/>
      </p:ext>
    </p:extLst>
  </p:cSld>
  <p:clrMapOvr>
    <a:masterClrMapping/>
  </p:clrMapOvr>
</p:sld>
</file>

<file path=ppt/theme/theme1.xml><?xml version="1.0" encoding="utf-8"?>
<a:theme xmlns:a="http://schemas.openxmlformats.org/drawingml/2006/main" name="TUBAF_ppt_blau-weiss_16zu9">
  <a:themeElements>
    <a:clrScheme name="TUBAF-Farben">
      <a:dk1>
        <a:srgbClr val="0064A8"/>
      </a:dk1>
      <a:lt1>
        <a:sysClr val="window" lastClr="FFFFFF"/>
      </a:lt1>
      <a:dk2>
        <a:srgbClr val="1F497D"/>
      </a:dk2>
      <a:lt2>
        <a:srgbClr val="EEECE1"/>
      </a:lt2>
      <a:accent1>
        <a:srgbClr val="0064A8"/>
      </a:accent1>
      <a:accent2>
        <a:srgbClr val="E66E01"/>
      </a:accent2>
      <a:accent3>
        <a:srgbClr val="4EBCCE"/>
      </a:accent3>
      <a:accent4>
        <a:srgbClr val="B20026"/>
      </a:accent4>
      <a:accent5>
        <a:srgbClr val="2E9028"/>
      </a:accent5>
      <a:accent6>
        <a:srgbClr val="7F7F7F"/>
      </a:accent6>
      <a:hlink>
        <a:srgbClr val="0064A8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16zu9_TUBAF_ppt_blau-weiss</Template>
  <TotalTime>0</TotalTime>
  <Words>347</Words>
  <Application>Microsoft Office PowerPoint</Application>
  <PresentationFormat>全屏显示(16:9)</PresentationFormat>
  <Paragraphs>37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Arial</vt:lpstr>
      <vt:lpstr>Calibri</vt:lpstr>
      <vt:lpstr>Courier New</vt:lpstr>
      <vt:lpstr>Wingdings</vt:lpstr>
      <vt:lpstr>TUBAF_ppt_blau-weiss_16zu9</vt:lpstr>
      <vt:lpstr>Oktopus-Tentakel für die Robotik Greifen wie ein Oktopus</vt:lpstr>
      <vt:lpstr>Oktopus-Tentakel für die Robotik</vt:lpstr>
      <vt:lpstr>Oktopus-Tentakel für die Robotik</vt:lpstr>
      <vt:lpstr>Oktopus-Tentakel für die Robotik</vt:lpstr>
      <vt:lpstr>Oktopus-Tentakel für die Robotik</vt:lpstr>
      <vt:lpstr>Oktopus-Tentakel für die Robotik</vt:lpstr>
      <vt:lpstr>PowerPoint 演示文稿</vt:lpstr>
    </vt:vector>
  </TitlesOfParts>
  <Company>TU Bergakademie Freiberg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1. ÜBERSCHRIFT und eventuell noch ein Untertitel</dc:title>
  <dc:creator>Schellbach Sabine</dc:creator>
  <cp:lastModifiedBy>Qian Sun</cp:lastModifiedBy>
  <cp:revision>17</cp:revision>
  <dcterms:created xsi:type="dcterms:W3CDTF">2019-06-24T10:53:43Z</dcterms:created>
  <dcterms:modified xsi:type="dcterms:W3CDTF">2019-06-26T06:52:15Z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